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5050"/>
    <a:srgbClr val="FF7C80"/>
    <a:srgbClr val="FFFF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08" d="100"/>
          <a:sy n="108" d="100"/>
        </p:scale>
        <p:origin x="1704" y="108"/>
      </p:cViewPr>
      <p:guideLst>
        <p:guide orient="horz" pos="2160"/>
        <p:guide pos="2880"/>
      </p:guideLst>
    </p:cSldViewPr>
  </p:slideViewPr>
  <p:notesTextViewPr>
    <p:cViewPr>
      <p:scale>
        <a:sx n="3" d="2"/>
        <a:sy n="3" d="2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32AB59-19BE-4E0E-B2C5-AC57FF2BD21A}" type="datetimeFigureOut">
              <a:rPr lang="ru-RU" smtClean="0"/>
              <a:pPr/>
              <a:t>30.10.2019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4E3C2F-D8D1-4EA4-A1F6-DCDF4E58D3CE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32AB59-19BE-4E0E-B2C5-AC57FF2BD21A}" type="datetimeFigureOut">
              <a:rPr lang="ru-RU" smtClean="0"/>
              <a:pPr/>
              <a:t>30.10.2019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4E3C2F-D8D1-4EA4-A1F6-DCDF4E58D3CE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32AB59-19BE-4E0E-B2C5-AC57FF2BD21A}" type="datetimeFigureOut">
              <a:rPr lang="ru-RU" smtClean="0"/>
              <a:pPr/>
              <a:t>30.10.2019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4E3C2F-D8D1-4EA4-A1F6-DCDF4E58D3CE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32AB59-19BE-4E0E-B2C5-AC57FF2BD21A}" type="datetimeFigureOut">
              <a:rPr lang="ru-RU" smtClean="0"/>
              <a:pPr/>
              <a:t>30.10.2019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4E3C2F-D8D1-4EA4-A1F6-DCDF4E58D3CE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32AB59-19BE-4E0E-B2C5-AC57FF2BD21A}" type="datetimeFigureOut">
              <a:rPr lang="ru-RU" smtClean="0"/>
              <a:pPr/>
              <a:t>30.10.2019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4E3C2F-D8D1-4EA4-A1F6-DCDF4E58D3CE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32AB59-19BE-4E0E-B2C5-AC57FF2BD21A}" type="datetimeFigureOut">
              <a:rPr lang="ru-RU" smtClean="0"/>
              <a:pPr/>
              <a:t>30.10.2019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4E3C2F-D8D1-4EA4-A1F6-DCDF4E58D3CE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32AB59-19BE-4E0E-B2C5-AC57FF2BD21A}" type="datetimeFigureOut">
              <a:rPr lang="ru-RU" smtClean="0"/>
              <a:pPr/>
              <a:t>30.10.2019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4E3C2F-D8D1-4EA4-A1F6-DCDF4E58D3CE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32AB59-19BE-4E0E-B2C5-AC57FF2BD21A}" type="datetimeFigureOut">
              <a:rPr lang="ru-RU" smtClean="0"/>
              <a:pPr/>
              <a:t>30.10.2019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4E3C2F-D8D1-4EA4-A1F6-DCDF4E58D3CE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32AB59-19BE-4E0E-B2C5-AC57FF2BD21A}" type="datetimeFigureOut">
              <a:rPr lang="ru-RU" smtClean="0"/>
              <a:pPr/>
              <a:t>30.10.2019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4E3C2F-D8D1-4EA4-A1F6-DCDF4E58D3CE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32AB59-19BE-4E0E-B2C5-AC57FF2BD21A}" type="datetimeFigureOut">
              <a:rPr lang="ru-RU" smtClean="0"/>
              <a:pPr/>
              <a:t>30.10.2019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4E3C2F-D8D1-4EA4-A1F6-DCDF4E58D3CE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32AB59-19BE-4E0E-B2C5-AC57FF2BD21A}" type="datetimeFigureOut">
              <a:rPr lang="ru-RU" smtClean="0"/>
              <a:pPr/>
              <a:t>30.10.2019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4E3C2F-D8D1-4EA4-A1F6-DCDF4E58D3CE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19000">
              <a:srgbClr val="FFFFFF"/>
            </a:gs>
            <a:gs pos="62000">
              <a:srgbClr val="FF7C80"/>
            </a:gs>
            <a:gs pos="96000">
              <a:srgbClr val="FF5050"/>
            </a:gs>
          </a:gsLst>
          <a:lin ang="54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032AB59-19BE-4E0E-B2C5-AC57FF2BD21A}" type="datetimeFigureOut">
              <a:rPr lang="ru-RU" smtClean="0"/>
              <a:pPr/>
              <a:t>30.10.2019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94E3C2F-D8D1-4EA4-A1F6-DCDF4E58D3CE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0.png"/><Relationship Id="rId4" Type="http://schemas.openxmlformats.org/officeDocument/2006/relationships/image" Target="../media/image9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832048" y="2132856"/>
            <a:ext cx="7772400" cy="2446854"/>
          </a:xfrm>
        </p:spPr>
        <p:txBody>
          <a:bodyPr>
            <a:normAutofit fontScale="90000"/>
          </a:bodyPr>
          <a:lstStyle/>
          <a:p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 жизни всегда есть место подвигам </a:t>
            </a:r>
            <a:b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7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Номинация «Военная история России»</a:t>
            </a:r>
            <a:b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 </a:t>
            </a:r>
            <a:br>
              <a:rPr lang="ru-RU" dirty="0"/>
            </a:br>
            <a:endParaRPr lang="ru-RU" dirty="0"/>
          </a:p>
        </p:txBody>
      </p:sp>
      <p:sp>
        <p:nvSpPr>
          <p:cNvPr id="1025" name="Rectangle 1"/>
          <p:cNvSpPr>
            <a:spLocks noChangeArrowheads="1"/>
          </p:cNvSpPr>
          <p:nvPr/>
        </p:nvSpPr>
        <p:spPr bwMode="auto">
          <a:xfrm>
            <a:off x="1907704" y="232629"/>
            <a:ext cx="5400600" cy="112338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9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0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Муниципальный исследовательский конкурс  </a:t>
            </a:r>
            <a:r>
              <a:rPr kumimoji="0" lang="ru-RU" sz="20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libri"/>
                <a:ea typeface="Calibri" pitchFamily="34" charset="0"/>
                <a:cs typeface="Times New Roman" pitchFamily="18" charset="0"/>
              </a:rPr>
              <a:t>«</a:t>
            </a:r>
            <a:r>
              <a:rPr kumimoji="0" lang="ru-RU" sz="20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Отечество</a:t>
            </a:r>
            <a:r>
              <a:rPr kumimoji="0" lang="ru-RU" sz="20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libri"/>
                <a:ea typeface="Calibri" pitchFamily="34" charset="0"/>
                <a:cs typeface="Times New Roman" pitchFamily="18" charset="0"/>
              </a:rPr>
              <a:t>»</a:t>
            </a:r>
            <a:endParaRPr kumimoji="0" lang="ru-RU" sz="20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3635896" y="6237312"/>
            <a:ext cx="115212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/>
              <a:t>2019 г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F25801E0-8CAA-4E9A-975F-E2C6D92AC671}"/>
              </a:ext>
            </a:extLst>
          </p:cNvPr>
          <p:cNvSpPr txBox="1"/>
          <p:nvPr/>
        </p:nvSpPr>
        <p:spPr>
          <a:xfrm>
            <a:off x="5004048" y="4579711"/>
            <a:ext cx="3883968" cy="18158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  Работу выполнила:</a:t>
            </a:r>
          </a:p>
          <a:p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  ученица  11 класса</a:t>
            </a:r>
          </a:p>
          <a:p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  МОУ «Магнитной СОШ»</a:t>
            </a:r>
          </a:p>
          <a:p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  Суходоева Анастасия</a:t>
            </a:r>
          </a:p>
          <a:p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  Руководитель:</a:t>
            </a:r>
          </a:p>
          <a:p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  учитель истории и обществознания</a:t>
            </a:r>
          </a:p>
          <a:p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  Погорелова З.С</a:t>
            </a:r>
            <a:endParaRPr lang="ru-RU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5ED09F4A-AECD-42F6-AC81-0984FE2119E4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9694" y="3790458"/>
            <a:ext cx="2088354" cy="2446854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4D88C1D6-B792-4F4A-A28D-C7E144738EFA}"/>
              </a:ext>
            </a:extLst>
          </p:cNvPr>
          <p:cNvSpPr txBox="1"/>
          <p:nvPr/>
        </p:nvSpPr>
        <p:spPr>
          <a:xfrm>
            <a:off x="845848" y="6226316"/>
            <a:ext cx="2880319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орден Красной Звезды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9829"/>
            <a:ext cx="8229600" cy="1143000"/>
          </a:xfrm>
        </p:spPr>
        <p:txBody>
          <a:bodyPr>
            <a:normAutofit/>
          </a:bodyPr>
          <a:lstStyle/>
          <a:p>
            <a:r>
              <a:rPr lang="ru-RU" sz="4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Содержание</a:t>
            </a:r>
          </a:p>
        </p:txBody>
      </p:sp>
      <p:sp>
        <p:nvSpPr>
          <p:cNvPr id="4097" name="Rectangle 1"/>
          <p:cNvSpPr>
            <a:spLocks noChangeArrowheads="1"/>
          </p:cNvSpPr>
          <p:nvPr/>
        </p:nvSpPr>
        <p:spPr bwMode="auto">
          <a:xfrm>
            <a:off x="827584" y="764704"/>
            <a:ext cx="7488832" cy="58091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36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Введение </a:t>
            </a:r>
            <a:endParaRPr kumimoji="0" lang="ru-RU" sz="36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  <a:p>
            <a:pPr marL="742950" marR="0" lvl="0" indent="-742950" algn="l" defTabSz="914400" rtl="0" eaLnBrk="0" fontAlgn="base" latinLnBrk="0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AutoNum type="arabicPeriod"/>
              <a:tabLst/>
            </a:pPr>
            <a:r>
              <a:rPr kumimoji="0" lang="ru-RU" sz="36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Начало  жизненного  пути.   </a:t>
            </a:r>
            <a:endParaRPr kumimoji="0" lang="ru-RU" sz="36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  <a:p>
            <a:pPr marL="742950" marR="0" lvl="0" indent="-742950" algn="l" defTabSz="914400" rtl="0" eaLnBrk="0" fontAlgn="base" latinLnBrk="0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AutoNum type="arabicPeriod" startAt="2"/>
              <a:tabLst/>
            </a:pPr>
            <a:r>
              <a:rPr kumimoji="0" lang="ru-RU" sz="36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Служба  в  Вооруженных  Силах  СССР.  Подвиг.</a:t>
            </a:r>
            <a:endParaRPr kumimoji="0" lang="ru-RU" sz="36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36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Заключение</a:t>
            </a:r>
            <a:endParaRPr kumimoji="0" lang="ru-RU" sz="36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36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Приложение</a:t>
            </a:r>
            <a:endParaRPr kumimoji="0" lang="ru-RU" sz="36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36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Литература</a:t>
            </a:r>
            <a:endParaRPr kumimoji="0" lang="ru-RU" sz="36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-171400"/>
            <a:ext cx="8229600" cy="1143000"/>
          </a:xfrm>
        </p:spPr>
        <p:txBody>
          <a:bodyPr>
            <a:normAutofit/>
          </a:bodyPr>
          <a:lstStyle/>
          <a:p>
            <a:r>
              <a:rPr lang="ru-RU" sz="4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Цель и задачи работы</a:t>
            </a:r>
          </a:p>
        </p:txBody>
      </p:sp>
      <p:sp>
        <p:nvSpPr>
          <p:cNvPr id="15361" name="Rectangle 1"/>
          <p:cNvSpPr>
            <a:spLocks noChangeArrowheads="1"/>
          </p:cNvSpPr>
          <p:nvPr/>
        </p:nvSpPr>
        <p:spPr bwMode="auto">
          <a:xfrm>
            <a:off x="323528" y="1255837"/>
            <a:ext cx="8496944" cy="486287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4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     </a:t>
            </a:r>
            <a:r>
              <a:rPr kumimoji="0" lang="ru-RU" sz="22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Целью</a:t>
            </a:r>
            <a:r>
              <a:rPr kumimoji="0" lang="ru-RU" sz="22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моей небольшой исследовательской работы является  </a:t>
            </a:r>
            <a:r>
              <a:rPr kumimoji="0" lang="ru-RU" sz="2200" b="0" i="0" u="sng" strike="noStrike" cap="none" normalizeH="0" baseline="0" dirty="0">
                <a:ln>
                  <a:noFill/>
                </a:ln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систематизация  материала  о жизни человека, выпускника  Магнитной школы,  </a:t>
            </a:r>
            <a:r>
              <a:rPr kumimoji="0" lang="ru-RU" sz="2200" b="0" i="0" u="sng" strike="noStrike" cap="none" normalizeH="0" baseline="0" dirty="0" err="1">
                <a:ln>
                  <a:noFill/>
                </a:ln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Шакшакпаева</a:t>
            </a:r>
            <a:r>
              <a:rPr kumimoji="0" lang="ru-RU" sz="2200" b="0" i="0" u="sng" strike="noStrike" cap="none" normalizeH="0" baseline="0" dirty="0">
                <a:ln>
                  <a:noFill/>
                </a:ln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</a:t>
            </a:r>
            <a:r>
              <a:rPr kumimoji="0" lang="ru-RU" sz="2200" b="0" i="0" u="sng" strike="noStrike" cap="none" normalizeH="0" baseline="0" dirty="0" err="1">
                <a:ln>
                  <a:noFill/>
                </a:ln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Бахитжана</a:t>
            </a:r>
            <a:r>
              <a:rPr lang="ru-RU" sz="2200" dirty="0">
                <a:latin typeface="Times New Roman" pitchFamily="18" charset="0"/>
                <a:ea typeface="Calibri" pitchFamily="34" charset="0"/>
                <a:cs typeface="Times New Roman" pitchFamily="18" charset="0"/>
              </a:rPr>
              <a:t>.</a:t>
            </a:r>
            <a:endParaRPr kumimoji="0" lang="ru-RU" sz="22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ea typeface="Calibri" pitchFamily="34" charset="0"/>
              <a:cs typeface="Times New Roman" pitchFamily="18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22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2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      </a:t>
            </a:r>
            <a:r>
              <a:rPr kumimoji="0" lang="ru-RU" sz="22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Задачи</a:t>
            </a:r>
            <a:r>
              <a:rPr kumimoji="0" lang="ru-RU" sz="22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,  которые  я  поставила  перед  собой:</a:t>
            </a:r>
            <a:endParaRPr kumimoji="0" lang="ru-RU" sz="22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  <a:p>
            <a:pPr marL="342900" marR="0" lvl="0" indent="-34290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Char char="•"/>
              <a:tabLst/>
            </a:pPr>
            <a:r>
              <a:rPr kumimoji="0" lang="ru-RU" sz="22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познакомиться  с  материалами  по  данной  теме,  имеющимися  в  школьном  музее  </a:t>
            </a:r>
            <a:r>
              <a:rPr kumimoji="0" lang="ru-RU" sz="22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libri"/>
                <a:ea typeface="Calibri" pitchFamily="34" charset="0"/>
                <a:cs typeface="Times New Roman" pitchFamily="18" charset="0"/>
              </a:rPr>
              <a:t>«</a:t>
            </a:r>
            <a:r>
              <a:rPr kumimoji="0" lang="ru-RU" sz="22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Хронограф</a:t>
            </a:r>
            <a:r>
              <a:rPr kumimoji="0" lang="ru-RU" sz="22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libri"/>
                <a:ea typeface="Calibri" pitchFamily="34" charset="0"/>
                <a:cs typeface="Times New Roman" pitchFamily="18" charset="0"/>
              </a:rPr>
              <a:t>»</a:t>
            </a:r>
            <a:r>
              <a:rPr kumimoji="0" lang="ru-RU" sz="22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;</a:t>
            </a:r>
            <a:endParaRPr kumimoji="0" lang="ru-RU" sz="22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  <a:p>
            <a:pPr marL="342900" marR="0" lvl="0" indent="-34290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Char char="•"/>
              <a:tabLst/>
            </a:pPr>
            <a:r>
              <a:rPr kumimoji="0" lang="ru-RU" sz="22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встретиться  с  людьми,  которые  знали  </a:t>
            </a:r>
            <a:r>
              <a:rPr kumimoji="0" lang="ru-RU" sz="22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Шакшакпаева</a:t>
            </a:r>
            <a:r>
              <a:rPr kumimoji="0" lang="ru-RU" sz="22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 </a:t>
            </a:r>
            <a:r>
              <a:rPr kumimoji="0" lang="ru-RU" sz="22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Бахитжана</a:t>
            </a:r>
            <a:r>
              <a:rPr kumimoji="0" lang="ru-RU" sz="22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:  соседями,  учителями,  родственниками,  теми,  кто  работал  с  ним;</a:t>
            </a:r>
            <a:endParaRPr kumimoji="0" lang="ru-RU" sz="22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  <a:p>
            <a:pPr marL="342900" marR="0" lvl="0" indent="-34290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Char char="•"/>
              <a:tabLst/>
            </a:pPr>
            <a:r>
              <a:rPr kumimoji="0" lang="ru-RU" sz="22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обобщить  материал;</a:t>
            </a:r>
            <a:endParaRPr kumimoji="0" lang="ru-RU" sz="22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  <a:p>
            <a:pPr marL="342900" marR="0" lvl="0" indent="-34290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Char char="•"/>
              <a:tabLst/>
            </a:pPr>
            <a:r>
              <a:rPr kumimoji="0" lang="ru-RU" sz="22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поделиться  с  нынешними  школьниками  своими  знаниями,  чувствами,  вызванными   моим  знакомством  с  жизнью  и  подвигом  этого  человека.</a:t>
            </a:r>
            <a:endParaRPr kumimoji="0" lang="ru-RU" sz="22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>
            <a:extLst>
              <a:ext uri="{FF2B5EF4-FFF2-40B4-BE49-F238E27FC236}">
                <a16:creationId xmlns:a16="http://schemas.microsoft.com/office/drawing/2014/main" id="{CB1E20F0-50C3-4482-B6E0-F3CCC78AA193}"/>
              </a:ext>
            </a:extLst>
          </p:cNvPr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578540" y="802870"/>
            <a:ext cx="1780186" cy="2580187"/>
          </a:xfrm>
          <a:prstGeom prst="rect">
            <a:avLst/>
          </a:prstGeom>
        </p:spPr>
      </p:pic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2732908B-16DF-4EB7-81D9-A0A95F4B8EDD}"/>
              </a:ext>
            </a:extLst>
          </p:cNvPr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3858743" y="802870"/>
            <a:ext cx="1786283" cy="2580187"/>
          </a:xfrm>
          <a:prstGeom prst="rect">
            <a:avLst/>
          </a:prstGeom>
        </p:spPr>
      </p:pic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6C184871-3D16-4F5B-8456-6B333F8C50C1}"/>
              </a:ext>
            </a:extLst>
          </p:cNvPr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6603387" y="802869"/>
            <a:ext cx="1786283" cy="2580187"/>
          </a:xfrm>
          <a:prstGeom prst="rect">
            <a:avLst/>
          </a:prstGeom>
        </p:spPr>
      </p:pic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B20C527F-D21E-4B84-8199-977BC0270074}"/>
              </a:ext>
            </a:extLst>
          </p:cNvPr>
          <p:cNvPicPr>
            <a:picLocks noChangeAspect="1"/>
          </p:cNvPicPr>
          <p:nvPr/>
        </p:nvPicPr>
        <p:blipFill rotWithShape="1">
          <a:blip r:embed="rId5" cstate="print"/>
          <a:srcRect r="14873"/>
          <a:stretch/>
        </p:blipFill>
        <p:spPr>
          <a:xfrm>
            <a:off x="755576" y="4189090"/>
            <a:ext cx="4536503" cy="1899830"/>
          </a:xfrm>
          <a:prstGeom prst="rect">
            <a:avLst/>
          </a:prstGeom>
        </p:spPr>
      </p:pic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E46AEA14-779F-4649-9FD5-706FDB693450}"/>
              </a:ext>
            </a:extLst>
          </p:cNvPr>
          <p:cNvPicPr>
            <a:picLocks noChangeAspect="1"/>
          </p:cNvPicPr>
          <p:nvPr/>
        </p:nvPicPr>
        <p:blipFill>
          <a:blip r:embed="rId6" cstate="print"/>
          <a:stretch>
            <a:fillRect/>
          </a:stretch>
        </p:blipFill>
        <p:spPr>
          <a:xfrm>
            <a:off x="6343154" y="4149080"/>
            <a:ext cx="1786283" cy="2184665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D9DCCA1B-4B1A-4141-8F89-C2FC72C6EB08}"/>
              </a:ext>
            </a:extLst>
          </p:cNvPr>
          <p:cNvSpPr txBox="1"/>
          <p:nvPr/>
        </p:nvSpPr>
        <p:spPr>
          <a:xfrm>
            <a:off x="483316" y="3383057"/>
            <a:ext cx="188177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Первоклассник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BE7FFC3B-B766-413D-B83A-9490F6E4FD4A}"/>
              </a:ext>
            </a:extLst>
          </p:cNvPr>
          <p:cNvSpPr txBox="1"/>
          <p:nvPr/>
        </p:nvSpPr>
        <p:spPr>
          <a:xfrm>
            <a:off x="4198043" y="3429000"/>
            <a:ext cx="144016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Пионер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5755B0A4-431D-492C-9647-B3E2CDEE4290}"/>
              </a:ext>
            </a:extLst>
          </p:cNvPr>
          <p:cNvSpPr txBox="1"/>
          <p:nvPr/>
        </p:nvSpPr>
        <p:spPr>
          <a:xfrm>
            <a:off x="6760176" y="3364025"/>
            <a:ext cx="187220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Октябренок</a:t>
            </a:r>
            <a:r>
              <a:rPr lang="ru-RU" dirty="0"/>
              <a:t> 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760A3F79-3509-461D-9509-DAB4D60BC973}"/>
              </a:ext>
            </a:extLst>
          </p:cNvPr>
          <p:cNvSpPr txBox="1"/>
          <p:nvPr/>
        </p:nvSpPr>
        <p:spPr>
          <a:xfrm>
            <a:off x="1943637" y="6163299"/>
            <a:ext cx="244827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На демонстрации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CFC7157D-947A-4B40-B8C6-89216B974B70}"/>
              </a:ext>
            </a:extLst>
          </p:cNvPr>
          <p:cNvSpPr txBox="1"/>
          <p:nvPr/>
        </p:nvSpPr>
        <p:spPr>
          <a:xfrm>
            <a:off x="6092373" y="6318083"/>
            <a:ext cx="280831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Выпускник  школы</a:t>
            </a:r>
          </a:p>
        </p:txBody>
      </p:sp>
      <p:cxnSp>
        <p:nvCxnSpPr>
          <p:cNvPr id="13" name="Прямая со стрелкой 12">
            <a:extLst>
              <a:ext uri="{FF2B5EF4-FFF2-40B4-BE49-F238E27FC236}">
                <a16:creationId xmlns:a16="http://schemas.microsoft.com/office/drawing/2014/main" id="{9E96A5DB-651C-46E2-9F15-613E864EE4CC}"/>
              </a:ext>
            </a:extLst>
          </p:cNvPr>
          <p:cNvCxnSpPr/>
          <p:nvPr/>
        </p:nvCxnSpPr>
        <p:spPr>
          <a:xfrm flipV="1">
            <a:off x="1592781" y="5682448"/>
            <a:ext cx="144016" cy="792704"/>
          </a:xfrm>
          <a:prstGeom prst="straightConnector1">
            <a:avLst/>
          </a:prstGeom>
          <a:ln w="127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TextBox 14">
            <a:extLst>
              <a:ext uri="{FF2B5EF4-FFF2-40B4-BE49-F238E27FC236}">
                <a16:creationId xmlns:a16="http://schemas.microsoft.com/office/drawing/2014/main" id="{F630F2E5-9997-4F26-9543-7AA10380F4DA}"/>
              </a:ext>
            </a:extLst>
          </p:cNvPr>
          <p:cNvSpPr txBox="1"/>
          <p:nvPr/>
        </p:nvSpPr>
        <p:spPr>
          <a:xfrm>
            <a:off x="3707904" y="32981"/>
            <a:ext cx="216024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8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Бахитжан</a:t>
            </a:r>
            <a:endParaRPr lang="ru-RU" sz="28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102AFF1E-D480-4CD1-BC47-C7ACB8E29805}"/>
              </a:ext>
            </a:extLst>
          </p:cNvPr>
          <p:cNvSpPr txBox="1"/>
          <p:nvPr/>
        </p:nvSpPr>
        <p:spPr>
          <a:xfrm>
            <a:off x="1043608" y="116632"/>
            <a:ext cx="792088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Служба в Вооруженных Силах СССР 1984-1985 гг.</a:t>
            </a:r>
          </a:p>
        </p:txBody>
      </p:sp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012775A4-F46E-40D8-9016-423A4D622AA0}"/>
              </a:ext>
            </a:extLst>
          </p:cNvPr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467544" y="622139"/>
            <a:ext cx="2304256" cy="2837753"/>
          </a:xfrm>
          <a:prstGeom prst="rect">
            <a:avLst/>
          </a:prstGeom>
        </p:spPr>
      </p:pic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5902D397-CA38-424D-8FE1-9C0F7319A181}"/>
              </a:ext>
            </a:extLst>
          </p:cNvPr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3779912" y="567899"/>
            <a:ext cx="3395766" cy="2908906"/>
          </a:xfrm>
          <a:prstGeom prst="rect">
            <a:avLst/>
          </a:prstGeom>
        </p:spPr>
      </p:pic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ECF5F017-81C7-4BD9-A14A-63D4664C305B}"/>
              </a:ext>
            </a:extLst>
          </p:cNvPr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1763689" y="3528037"/>
            <a:ext cx="3185908" cy="3048264"/>
          </a:xfrm>
          <a:prstGeom prst="rect">
            <a:avLst/>
          </a:prstGeom>
        </p:spPr>
      </p:pic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FAE3620F-821C-47EB-9A3A-59E1EED1C751}"/>
              </a:ext>
            </a:extLst>
          </p:cNvPr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6221654" y="3615799"/>
            <a:ext cx="2742834" cy="310313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5007757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>
            <a:extLst>
              <a:ext uri="{FF2B5EF4-FFF2-40B4-BE49-F238E27FC236}">
                <a16:creationId xmlns:a16="http://schemas.microsoft.com/office/drawing/2014/main" id="{FBBCEDF6-69AF-4BBD-9FE0-9DD17F19EFC8}"/>
              </a:ext>
            </a:extLst>
          </p:cNvPr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07504" y="332656"/>
            <a:ext cx="4544580" cy="6120680"/>
          </a:xfrm>
          <a:prstGeom prst="rect">
            <a:avLst/>
          </a:prstGeom>
        </p:spPr>
      </p:pic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5C22A1BC-ED2A-452E-A3D2-A6647AD7427D}"/>
              </a:ext>
            </a:extLst>
          </p:cNvPr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4717432" y="332656"/>
            <a:ext cx="4336024" cy="6120680"/>
          </a:xfrm>
          <a:prstGeom prst="rect">
            <a:avLst/>
          </a:prstGeom>
        </p:spPr>
      </p:pic>
      <p:sp>
        <p:nvSpPr>
          <p:cNvPr id="4" name="Прямоугольник 3">
            <a:extLst>
              <a:ext uri="{FF2B5EF4-FFF2-40B4-BE49-F238E27FC236}">
                <a16:creationId xmlns:a16="http://schemas.microsoft.com/office/drawing/2014/main" id="{0C714C0D-C0D2-4571-9B82-D1FB21B86AB4}"/>
              </a:ext>
            </a:extLst>
          </p:cNvPr>
          <p:cNvSpPr/>
          <p:nvPr/>
        </p:nvSpPr>
        <p:spPr>
          <a:xfrm>
            <a:off x="107504" y="332656"/>
            <a:ext cx="4536504" cy="6120680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" name="Прямоугольник 4">
            <a:extLst>
              <a:ext uri="{FF2B5EF4-FFF2-40B4-BE49-F238E27FC236}">
                <a16:creationId xmlns:a16="http://schemas.microsoft.com/office/drawing/2014/main" id="{1B8ADA5D-C554-40A6-ABEB-08136B34D7C6}"/>
              </a:ext>
            </a:extLst>
          </p:cNvPr>
          <p:cNvSpPr/>
          <p:nvPr/>
        </p:nvSpPr>
        <p:spPr>
          <a:xfrm>
            <a:off x="4716016" y="332656"/>
            <a:ext cx="4337440" cy="6120680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0261441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>
            <a:extLst>
              <a:ext uri="{FF2B5EF4-FFF2-40B4-BE49-F238E27FC236}">
                <a16:creationId xmlns:a16="http://schemas.microsoft.com/office/drawing/2014/main" id="{53AC68FC-8878-4F1B-A048-CD71A162498E}"/>
              </a:ext>
            </a:extLst>
          </p:cNvPr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35496" y="260648"/>
            <a:ext cx="4320480" cy="6408712"/>
          </a:xfrm>
          <a:prstGeom prst="rect">
            <a:avLst/>
          </a:prstGeom>
        </p:spPr>
      </p:pic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53858582-7E31-4075-91A4-4E6FAB63A79B}"/>
              </a:ext>
            </a:extLst>
          </p:cNvPr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4355976" y="247096"/>
            <a:ext cx="4572000" cy="6422264"/>
          </a:xfrm>
          <a:prstGeom prst="rect">
            <a:avLst/>
          </a:prstGeom>
        </p:spPr>
      </p:pic>
      <p:sp>
        <p:nvSpPr>
          <p:cNvPr id="5" name="Прямоугольник 4">
            <a:extLst>
              <a:ext uri="{FF2B5EF4-FFF2-40B4-BE49-F238E27FC236}">
                <a16:creationId xmlns:a16="http://schemas.microsoft.com/office/drawing/2014/main" id="{8F8B8253-DB55-4F82-B95F-D0CBE2A5AFC8}"/>
              </a:ext>
            </a:extLst>
          </p:cNvPr>
          <p:cNvSpPr/>
          <p:nvPr/>
        </p:nvSpPr>
        <p:spPr>
          <a:xfrm>
            <a:off x="35496" y="260648"/>
            <a:ext cx="4320480" cy="6408712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" name="Прямоугольник 5">
            <a:extLst>
              <a:ext uri="{FF2B5EF4-FFF2-40B4-BE49-F238E27FC236}">
                <a16:creationId xmlns:a16="http://schemas.microsoft.com/office/drawing/2014/main" id="{72654727-E8BD-4682-84DC-50FEFEA2B0CA}"/>
              </a:ext>
            </a:extLst>
          </p:cNvPr>
          <p:cNvSpPr/>
          <p:nvPr/>
        </p:nvSpPr>
        <p:spPr>
          <a:xfrm>
            <a:off x="4355976" y="260648"/>
            <a:ext cx="4608512" cy="6408712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6411592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>
            <a:extLst>
              <a:ext uri="{FF2B5EF4-FFF2-40B4-BE49-F238E27FC236}">
                <a16:creationId xmlns:a16="http://schemas.microsoft.com/office/drawing/2014/main" id="{26B3E1B1-A19F-4648-A646-7FB58C914777}"/>
              </a:ext>
            </a:extLst>
          </p:cNvPr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2195736" y="264259"/>
            <a:ext cx="4824536" cy="6425384"/>
          </a:xfrm>
          <a:prstGeom prst="rect">
            <a:avLst/>
          </a:prstGeom>
        </p:spPr>
      </p:pic>
      <p:sp>
        <p:nvSpPr>
          <p:cNvPr id="3" name="Прямоугольник 2">
            <a:extLst>
              <a:ext uri="{FF2B5EF4-FFF2-40B4-BE49-F238E27FC236}">
                <a16:creationId xmlns:a16="http://schemas.microsoft.com/office/drawing/2014/main" id="{0BFEE51B-6497-4AED-A096-780F16D4F6D1}"/>
              </a:ext>
            </a:extLst>
          </p:cNvPr>
          <p:cNvSpPr/>
          <p:nvPr/>
        </p:nvSpPr>
        <p:spPr>
          <a:xfrm>
            <a:off x="2195736" y="260648"/>
            <a:ext cx="4824536" cy="6408712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4575045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>
            <a:extLst>
              <a:ext uri="{FF2B5EF4-FFF2-40B4-BE49-F238E27FC236}">
                <a16:creationId xmlns:a16="http://schemas.microsoft.com/office/drawing/2014/main" id="{15FE3924-167E-47BC-8194-B7526D94562B}"/>
              </a:ext>
            </a:extLst>
          </p:cNvPr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07504" y="260648"/>
            <a:ext cx="4376570" cy="6264696"/>
          </a:xfrm>
          <a:prstGeom prst="rect">
            <a:avLst/>
          </a:prstGeom>
        </p:spPr>
      </p:pic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36D97C44-2CE3-4511-8C4E-03CD4DA26C15}"/>
              </a:ext>
            </a:extLst>
          </p:cNvPr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4659927" y="260648"/>
            <a:ext cx="4232553" cy="6264696"/>
          </a:xfrm>
          <a:prstGeom prst="rect">
            <a:avLst/>
          </a:prstGeom>
        </p:spPr>
      </p:pic>
      <p:sp>
        <p:nvSpPr>
          <p:cNvPr id="4" name="Прямоугольник 3">
            <a:extLst>
              <a:ext uri="{FF2B5EF4-FFF2-40B4-BE49-F238E27FC236}">
                <a16:creationId xmlns:a16="http://schemas.microsoft.com/office/drawing/2014/main" id="{476F234F-60B4-4F18-AA07-74AFDEBDCBC8}"/>
              </a:ext>
            </a:extLst>
          </p:cNvPr>
          <p:cNvSpPr/>
          <p:nvPr/>
        </p:nvSpPr>
        <p:spPr>
          <a:xfrm>
            <a:off x="107504" y="260648"/>
            <a:ext cx="4376570" cy="6264696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" name="Прямоугольник 4">
            <a:extLst>
              <a:ext uri="{FF2B5EF4-FFF2-40B4-BE49-F238E27FC236}">
                <a16:creationId xmlns:a16="http://schemas.microsoft.com/office/drawing/2014/main" id="{2473BC3A-EDE8-466C-9F88-01A2A9546136}"/>
              </a:ext>
            </a:extLst>
          </p:cNvPr>
          <p:cNvSpPr/>
          <p:nvPr/>
        </p:nvSpPr>
        <p:spPr>
          <a:xfrm>
            <a:off x="4659927" y="260648"/>
            <a:ext cx="4160545" cy="6264696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6685921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979185B8-F4C8-4439-8586-B60CA7B3A2EA}"/>
              </a:ext>
            </a:extLst>
          </p:cNvPr>
          <p:cNvSpPr txBox="1"/>
          <p:nvPr/>
        </p:nvSpPr>
        <p:spPr>
          <a:xfrm>
            <a:off x="1475656" y="0"/>
            <a:ext cx="9073008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Торжественная линейка 1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сенятбря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1986года.</a:t>
            </a:r>
          </a:p>
          <a:p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Вручение ордена Красной Звезды вдове героя </a:t>
            </a:r>
          </a:p>
        </p:txBody>
      </p:sp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66733E17-0384-4FA0-A3D2-105B96BE7CB8}"/>
              </a:ext>
            </a:extLst>
          </p:cNvPr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467543" y="844066"/>
            <a:ext cx="5009545" cy="2944974"/>
          </a:xfrm>
          <a:prstGeom prst="rect">
            <a:avLst/>
          </a:prstGeom>
        </p:spPr>
      </p:pic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4FEE4081-A668-4357-939B-BF3FE8CC64AC}"/>
              </a:ext>
            </a:extLst>
          </p:cNvPr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3887433" y="3212976"/>
            <a:ext cx="4788044" cy="334568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80576708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7319910C-2CC7-42CC-8BC5-C57FD2B2B30A}"/>
              </a:ext>
            </a:extLst>
          </p:cNvPr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2969234" y="1626116"/>
            <a:ext cx="5939765" cy="5047926"/>
          </a:xfrm>
          <a:prstGeom prst="rect">
            <a:avLst/>
          </a:prstGeom>
        </p:spPr>
      </p:pic>
      <p:pic>
        <p:nvPicPr>
          <p:cNvPr id="2" name="Рисунок 1">
            <a:extLst>
              <a:ext uri="{FF2B5EF4-FFF2-40B4-BE49-F238E27FC236}">
                <a16:creationId xmlns:a16="http://schemas.microsoft.com/office/drawing/2014/main" id="{C2C89905-BF9E-4606-BC16-A8EC7F8D6C8B}"/>
              </a:ext>
            </a:extLst>
          </p:cNvPr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467544" y="264902"/>
            <a:ext cx="2737341" cy="3164098"/>
          </a:xfrm>
          <a:prstGeom prst="rect">
            <a:avLst/>
          </a:prstGeom>
        </p:spPr>
      </p:pic>
      <p:sp>
        <p:nvSpPr>
          <p:cNvPr id="4" name="Прямоугольник 3">
            <a:extLst>
              <a:ext uri="{FF2B5EF4-FFF2-40B4-BE49-F238E27FC236}">
                <a16:creationId xmlns:a16="http://schemas.microsoft.com/office/drawing/2014/main" id="{314ACB4C-C571-43BD-A5F7-6144FBB03179}"/>
              </a:ext>
            </a:extLst>
          </p:cNvPr>
          <p:cNvSpPr/>
          <p:nvPr/>
        </p:nvSpPr>
        <p:spPr>
          <a:xfrm>
            <a:off x="467544" y="260648"/>
            <a:ext cx="2737341" cy="3168352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278943334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E4F7D810-B8BD-463A-905E-96DA3B23E79D}"/>
              </a:ext>
            </a:extLst>
          </p:cNvPr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3779912" y="2924944"/>
            <a:ext cx="5200339" cy="3755461"/>
          </a:xfrm>
          <a:prstGeom prst="rect">
            <a:avLst/>
          </a:prstGeom>
        </p:spPr>
      </p:pic>
      <p:pic>
        <p:nvPicPr>
          <p:cNvPr id="2" name="Рисунок 1">
            <a:extLst>
              <a:ext uri="{FF2B5EF4-FFF2-40B4-BE49-F238E27FC236}">
                <a16:creationId xmlns:a16="http://schemas.microsoft.com/office/drawing/2014/main" id="{FCFFCCAE-4E42-408A-8FCD-02FBF5952AFD}"/>
              </a:ext>
            </a:extLst>
          </p:cNvPr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107504" y="76153"/>
            <a:ext cx="4761389" cy="33530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27075995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19E95DC4-6A31-46EE-A997-928432A87EE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552" y="1124744"/>
            <a:ext cx="8229600" cy="4954562"/>
          </a:xfrm>
        </p:spPr>
        <p:txBody>
          <a:bodyPr>
            <a:noAutofit/>
          </a:bodyPr>
          <a:lstStyle/>
          <a:p>
            <a:pPr algn="l"/>
            <a:r>
              <a:rPr lang="ru-RU" sz="4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       </a:t>
            </a:r>
            <a:r>
              <a:rPr lang="ru-RU" sz="4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Литература</a:t>
            </a:r>
            <a:b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1.  Газета  «  Сын Родины »  от   4.10.1986г., №80, ст.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Ю.Маслюка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« По  зову  долга »,   стр.3</a:t>
            </a:r>
            <a:b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2.  Газета « Звезда »  от 18.08.1987г.  №101,  ст.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Н.Дементьевой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« Всегда  ты  будешь 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живыи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примером», стр.3-4</a:t>
            </a:r>
            <a:b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3.  Учебник. История  России.  XX- начало  XXI века,  стр.334-349</a:t>
            </a:r>
            <a:b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4.  Материалы  школьного  музея  « Хронограф ».  Папка №2  « Он  выполнил  свой  воинский  долг ».</a:t>
            </a:r>
            <a:b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ru-RU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35472333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A9FCC62-5AAD-4E0C-A025-0082263AE5C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3568" y="2564904"/>
            <a:ext cx="8229600" cy="1143000"/>
          </a:xfrm>
        </p:spPr>
        <p:txBody>
          <a:bodyPr/>
          <a:lstStyle/>
          <a:p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Спасибо за внимание</a:t>
            </a:r>
          </a:p>
        </p:txBody>
      </p:sp>
    </p:spTree>
    <p:extLst>
      <p:ext uri="{BB962C8B-B14F-4D97-AF65-F5344CB8AC3E}">
        <p14:creationId xmlns:p14="http://schemas.microsoft.com/office/powerpoint/2010/main" val="911603153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TM03457515[[fn=Вид]]</Template>
  <TotalTime>62</TotalTime>
  <Words>192</Words>
  <Application>Microsoft Office PowerPoint</Application>
  <PresentationFormat>Экран (4:3)</PresentationFormat>
  <Paragraphs>38</Paragraphs>
  <Slides>14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3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14</vt:i4>
      </vt:variant>
    </vt:vector>
  </HeadingPairs>
  <TitlesOfParts>
    <vt:vector size="18" baseType="lpstr">
      <vt:lpstr>Arial</vt:lpstr>
      <vt:lpstr>Calibri</vt:lpstr>
      <vt:lpstr>Times New Roman</vt:lpstr>
      <vt:lpstr>Тема Office</vt:lpstr>
      <vt:lpstr>В жизни всегда есть место подвигам  Номинация «Военная история России»   </vt:lpstr>
      <vt:lpstr>Содержание</vt:lpstr>
      <vt:lpstr>Цель и задачи работы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                     Литература  1.  Газета  «  Сын Родины »  от   4.10.1986г., №80, ст. Ю.Маслюка « По  зову  долга »,   стр.3  2.  Газета « Звезда »  от 18.08.1987г.  №101,  ст. Н.Дементьевой  « Всегда  ты  будешь  живыи  примером», стр.3-4  3.  Учебник. История  России.  XX- начало  XXI века,  стр.334-349  4.  Материалы  школьного  музея  « Хронограф ».  Папка №2  « Он  выполнил  свой  воинский  долг ».  </vt:lpstr>
      <vt:lpstr>Спасибо за внимание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В жизни всегда есть место подвигам  Номинация «Военная история России»   </dc:title>
  <dc:creator>история</dc:creator>
  <cp:lastModifiedBy>Настя</cp:lastModifiedBy>
  <cp:revision>9</cp:revision>
  <dcterms:created xsi:type="dcterms:W3CDTF">2019-10-23T08:41:11Z</dcterms:created>
  <dcterms:modified xsi:type="dcterms:W3CDTF">2019-10-29T21:19:11Z</dcterms:modified>
</cp:coreProperties>
</file>